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68" r:id="rId4"/>
    <p:sldId id="270" r:id="rId5"/>
    <p:sldId id="271" r:id="rId6"/>
    <p:sldId id="272" r:id="rId7"/>
    <p:sldId id="269" r:id="rId8"/>
    <p:sldId id="266" r:id="rId9"/>
    <p:sldId id="264" r:id="rId10"/>
    <p:sldId id="265" r:id="rId11"/>
    <p:sldId id="263" r:id="rId1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65" autoAdjust="0"/>
    <p:restoredTop sz="91657" autoAdjust="0"/>
  </p:normalViewPr>
  <p:slideViewPr>
    <p:cSldViewPr snapToGrid="0">
      <p:cViewPr varScale="1">
        <p:scale>
          <a:sx n="48" d="100"/>
          <a:sy n="48" d="100"/>
        </p:scale>
        <p:origin x="1421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6/7/2017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6/7/2017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people.eecs.berkeley.edu/~alanmi/publications/other/liberty07_03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5200" y="1703219"/>
            <a:ext cx="8119425" cy="2390116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Arial Narrow"/>
                <a:cs typeface="Arial Narrow"/>
              </a:rPr>
              <a:t>Library Characterization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7816" y="5540296"/>
            <a:ext cx="6189583" cy="131770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Arial Narrow"/>
                <a:cs typeface="Arial Narrow"/>
              </a:rPr>
              <a:t>Divya Akella, Abhishek Roy</a:t>
            </a:r>
          </a:p>
          <a:p>
            <a:pPr algn="l"/>
            <a:r>
              <a:rPr lang="en-US" dirty="0">
                <a:latin typeface="Arial Narrow"/>
                <a:cs typeface="Arial Narrow"/>
              </a:rPr>
              <a:t>University of Virginia</a:t>
            </a: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932991"/>
              </p:ext>
            </p:extLst>
          </p:nvPr>
        </p:nvGraphicFramePr>
        <p:xfrm>
          <a:off x="948374" y="167469"/>
          <a:ext cx="8005554" cy="2103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04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1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0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define_cell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input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{A VREF}  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output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{Y}  -</a:t>
                      </a:r>
                      <a:r>
                        <a:rPr lang="en-US" sz="1800" b="1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pinlist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{A VREF Y}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delay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delay_template_4x3 –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power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power_template_4x3 BUFX2TS_STARVE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Defines how a cell is to be characterized.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28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define_arc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vector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"F0F" 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when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"!VREF" -</a:t>
                      </a:r>
                      <a:r>
                        <a:rPr lang="en-US" sz="1800" b="1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related_pin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{A}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-</a:t>
                      </a:r>
                      <a:r>
                        <a:rPr lang="en-US" sz="1800" b="1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pin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Y  BUFX2TS_STARVE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Specifies a user-defined arc to override automatic arc determination by Liberate.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804853"/>
              </p:ext>
            </p:extLst>
          </p:nvPr>
        </p:nvGraphicFramePr>
        <p:xfrm>
          <a:off x="948375" y="2609636"/>
          <a:ext cx="8005553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79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Load models and netlists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spicefiles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include.scs</a:t>
                      </a: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lappend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spicefiles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BUFX2TS_STARVE.scs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 the path to models and netlists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read_spice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-format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spectre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$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spicefiles</a:t>
                      </a: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Read the netlists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228994"/>
              </p:ext>
            </p:extLst>
          </p:nvPr>
        </p:nvGraphicFramePr>
        <p:xfrm>
          <a:off x="948374" y="4243227"/>
          <a:ext cx="797457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79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Characterize the library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char_library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-cells ${cells} -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extsim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hspice</a:t>
                      </a: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Command to characterize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436029"/>
              </p:ext>
            </p:extLst>
          </p:nvPr>
        </p:nvGraphicFramePr>
        <p:xfrm>
          <a:off x="948374" y="5366535"/>
          <a:ext cx="797457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79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Characterize the library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write_library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user_data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user_data.lib -overwrite {lib_name}.lib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Write into the library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User_data.lib : you can make the .lib look like this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721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48375" y="180761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Recommendations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8374" y="755399"/>
            <a:ext cx="79952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Read the manual: /app3/cadence/LIBERATE161/doc/liberate/*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Get started on characterization to learn: 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</a:rPr>
              <a:t>var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/home/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</a:rPr>
              <a:t>bengroup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/libs/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</a:rPr>
              <a:t>characterization_tutorial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/sample 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Other useful documentation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Synopsys Liberty (.lib) format :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hlinkClick r:id="rId2"/>
              </a:rPr>
              <a:t>https://people.eecs.berkeley.edu/~alanmi/publications/other/liberty07_03.pdf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 Eric Brunvand, “Digital VLSI chip design with cadence and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</a:rPr>
              <a:t>synopsys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 CAD tools”</a:t>
            </a:r>
          </a:p>
        </p:txBody>
      </p:sp>
    </p:spTree>
    <p:extLst>
      <p:ext uri="{BB962C8B-B14F-4D97-AF65-F5344CB8AC3E}">
        <p14:creationId xmlns:p14="http://schemas.microsoft.com/office/powerpoint/2010/main" val="47141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36042" cy="1231232"/>
          </a:xfrm>
        </p:spPr>
        <p:txBody>
          <a:bodyPr>
            <a:normAutofit fontScale="90000"/>
          </a:bodyPr>
          <a:lstStyle/>
          <a:p>
            <a:r>
              <a:rPr lang="en-US" dirty="0"/>
              <a:t>Motivation for std. cell 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2025316"/>
          </a:xfrm>
        </p:spPr>
        <p:txBody>
          <a:bodyPr/>
          <a:lstStyle/>
          <a:p>
            <a:r>
              <a:rPr lang="en-US" dirty="0"/>
              <a:t>Create high quality models of a std. cell library which can accurately emulate circuit behavior</a:t>
            </a:r>
          </a:p>
          <a:p>
            <a:r>
              <a:rPr lang="en-US" dirty="0"/>
              <a:t>These models can be used for several digital design/synthesis tools for different purposes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112" y="3573457"/>
            <a:ext cx="4770533" cy="282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443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library characterizer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Creates electrical views </a:t>
            </a:r>
            <a:r>
              <a:rPr lang="en-US" dirty="0"/>
              <a:t>(timing, power and signal integrity/noise) in industry standard formats such as Synopsys liberty (.lib) format,  .</a:t>
            </a:r>
            <a:r>
              <a:rPr lang="en-US" dirty="0" err="1"/>
              <a:t>cdb</a:t>
            </a:r>
            <a:r>
              <a:rPr lang="en-US" dirty="0"/>
              <a:t> format for Noise models etc.</a:t>
            </a:r>
          </a:p>
          <a:p>
            <a:endParaRPr lang="en-US" dirty="0"/>
          </a:p>
          <a:p>
            <a:r>
              <a:rPr lang="en-US" dirty="0"/>
              <a:t>Conventionally, it only </a:t>
            </a:r>
            <a:r>
              <a:rPr lang="en-US" b="1" dirty="0"/>
              <a:t>requires foundry device models and extracted cell netlists </a:t>
            </a:r>
            <a:r>
              <a:rPr lang="en-US" dirty="0"/>
              <a:t>( for better accuracy, noise models) to create all the required electrical views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By automating the process for generating views, it </a:t>
            </a:r>
            <a:r>
              <a:rPr lang="en-US" b="1" dirty="0"/>
              <a:t>ensures that the library’s functional, timing, power and signal integrity values are accurate</a:t>
            </a:r>
            <a:r>
              <a:rPr lang="en-US" dirty="0"/>
              <a:t> and complete to avoid potential chip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4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Library characterization packages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tools/information required are</a:t>
            </a:r>
          </a:p>
          <a:p>
            <a:pPr lvl="1"/>
            <a:r>
              <a:rPr lang="en-US" dirty="0"/>
              <a:t>Analog simulator (</a:t>
            </a:r>
            <a:r>
              <a:rPr lang="en-US" dirty="0" err="1"/>
              <a:t>Hspice</a:t>
            </a:r>
            <a:r>
              <a:rPr lang="en-US" dirty="0"/>
              <a:t>, </a:t>
            </a:r>
            <a:r>
              <a:rPr lang="en-US" dirty="0" err="1"/>
              <a:t>Spectre</a:t>
            </a:r>
            <a:r>
              <a:rPr lang="en-US" dirty="0"/>
              <a:t> etc.)</a:t>
            </a:r>
          </a:p>
          <a:p>
            <a:pPr lvl="1"/>
            <a:r>
              <a:rPr lang="en-US" dirty="0"/>
              <a:t>Netlist of the cells (extracted esp. if creating noise models or using advanced/newer processes. For timing only, pre-layout is OK if using 130nm)</a:t>
            </a:r>
          </a:p>
          <a:p>
            <a:pPr lvl="1"/>
            <a:r>
              <a:rPr lang="en-US" dirty="0"/>
              <a:t>Device models from the foundry</a:t>
            </a:r>
          </a:p>
          <a:p>
            <a:pPr lvl="1"/>
            <a:r>
              <a:rPr lang="en-US" dirty="0"/>
              <a:t>An idea of the timing arcs if using custom cells (I/</a:t>
            </a:r>
            <a:r>
              <a:rPr lang="en-US" dirty="0" err="1"/>
              <a:t>Os</a:t>
            </a:r>
            <a:r>
              <a:rPr lang="en-US" dirty="0"/>
              <a:t>, level shifters, new flip-flop architecture etc.)</a:t>
            </a:r>
          </a:p>
          <a:p>
            <a:r>
              <a:rPr lang="en-US" dirty="0"/>
              <a:t>Vendors</a:t>
            </a:r>
          </a:p>
          <a:p>
            <a:pPr lvl="1"/>
            <a:r>
              <a:rPr lang="en-US" dirty="0"/>
              <a:t>Synopsys </a:t>
            </a:r>
            <a:r>
              <a:rPr lang="en-US" dirty="0" err="1"/>
              <a:t>SiliconSmart</a:t>
            </a:r>
            <a:endParaRPr lang="en-US" dirty="0"/>
          </a:p>
          <a:p>
            <a:pPr lvl="1"/>
            <a:r>
              <a:rPr lang="en-US" dirty="0"/>
              <a:t>ELC</a:t>
            </a:r>
          </a:p>
          <a:p>
            <a:pPr lvl="1"/>
            <a:r>
              <a:rPr lang="en-US" dirty="0"/>
              <a:t>Liberate (Cadence)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model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76200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NLDM : Non-linear delay model</a:t>
            </a:r>
          </a:p>
          <a:p>
            <a:pPr lvl="1"/>
            <a:r>
              <a:rPr lang="en-US" dirty="0"/>
              <a:t>Input transition vs. capacitive load Look-up Table (LUT) for picking delays. Similar LUTs for setup/hold etc.</a:t>
            </a:r>
          </a:p>
          <a:p>
            <a:pPr lvl="1"/>
            <a:r>
              <a:rPr lang="en-US" dirty="0"/>
              <a:t>Constant voltage based. No effect of IR-drop or </a:t>
            </a:r>
            <a:r>
              <a:rPr lang="en-US" dirty="0" err="1"/>
              <a:t>Ldi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effects on cell delay modeled. </a:t>
            </a:r>
          </a:p>
          <a:p>
            <a:pPr lvl="1"/>
            <a:r>
              <a:rPr lang="en-US" dirty="0"/>
              <a:t>Reasonably accurate for 90nm and older. Not accurate for newer technologies (65nm and below)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Current source modeling</a:t>
            </a:r>
          </a:p>
          <a:p>
            <a:pPr lvl="1"/>
            <a:r>
              <a:rPr lang="en-US" dirty="0"/>
              <a:t>CCS (Composite current source) and ECSM (Effective current source model)</a:t>
            </a:r>
          </a:p>
          <a:p>
            <a:pPr lvl="1"/>
            <a:r>
              <a:rPr lang="en-US" dirty="0"/>
              <a:t> Current-based measurements to determine metrics such as input-capacitance of </a:t>
            </a:r>
            <a:r>
              <a:rPr lang="en-US" dirty="0" err="1"/>
              <a:t>std</a:t>
            </a:r>
            <a:r>
              <a:rPr lang="en-US" dirty="0"/>
              <a:t>-cells etc.</a:t>
            </a:r>
          </a:p>
          <a:p>
            <a:pPr lvl="1"/>
            <a:r>
              <a:rPr lang="en-US" dirty="0"/>
              <a:t>More accurate estimates of interconnect impedance and its impact on the overall delay. </a:t>
            </a:r>
          </a:p>
          <a:p>
            <a:pPr lvl="1"/>
            <a:r>
              <a:rPr lang="en-US" dirty="0"/>
              <a:t>Models effects of IR-drop and </a:t>
            </a:r>
            <a:r>
              <a:rPr lang="en-US" dirty="0" err="1"/>
              <a:t>LdI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effects on cell delay</a:t>
            </a:r>
          </a:p>
          <a:p>
            <a:pPr lvl="1"/>
            <a:r>
              <a:rPr lang="en-US" dirty="0"/>
              <a:t> Recommended for use in 65nm and below but more complex and time consuming to generate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98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Arcs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652084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Can be delay arcs (most common. Present in both combinational and sequential cells)  or constrained arcs (flip-flops, latches etc.)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Timing arcs have a start-point (</a:t>
            </a:r>
            <a:r>
              <a:rPr lang="en-US" dirty="0" err="1"/>
              <a:t>input,output,inout</a:t>
            </a:r>
            <a:r>
              <a:rPr lang="en-US" dirty="0"/>
              <a:t> pin) and an end-point (</a:t>
            </a:r>
            <a:r>
              <a:rPr lang="en-US" dirty="0" err="1"/>
              <a:t>output,inout</a:t>
            </a:r>
            <a:r>
              <a:rPr lang="en-US" dirty="0"/>
              <a:t> pin)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Not valid for constrained timing arc such as </a:t>
            </a:r>
            <a:r>
              <a:rPr lang="en-US" dirty="0" err="1">
                <a:solidFill>
                  <a:srgbClr val="002060"/>
                </a:solidFill>
              </a:rPr>
              <a:t>setup,hold,recovery</a:t>
            </a:r>
            <a:r>
              <a:rPr lang="en-US" dirty="0">
                <a:solidFill>
                  <a:srgbClr val="002060"/>
                </a:solidFill>
              </a:rPr>
              <a:t>, removal which can be between two inputs ( </a:t>
            </a:r>
            <a:r>
              <a:rPr lang="en-US" dirty="0" err="1">
                <a:solidFill>
                  <a:srgbClr val="002060"/>
                </a:solidFill>
              </a:rPr>
              <a:t>e.g</a:t>
            </a:r>
            <a:r>
              <a:rPr lang="en-US" dirty="0">
                <a:solidFill>
                  <a:srgbClr val="002060"/>
                </a:solidFill>
              </a:rPr>
              <a:t>; clock and data)</a:t>
            </a:r>
          </a:p>
          <a:p>
            <a:pPr marL="457200" lvl="1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If cell characterization tool is unable to identify the cell, timing arc generation and creation should be understood in detail</a:t>
            </a:r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7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48375" y="97464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Tool Details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948375" y="888430"/>
          <a:ext cx="7782674" cy="1010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5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6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Cadence Liberate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/app3/cadence/LIBERATE161/bin/liberate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+mn-cs"/>
                        </a:rPr>
                        <a:t>Pre-requisites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var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/home/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ece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/bin/cadence2011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var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/home/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ece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/bin/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synopsys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-setup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950359" y="2840892"/>
          <a:ext cx="7782674" cy="74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5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6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Tutorial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/</a:t>
                      </a:r>
                      <a:r>
                        <a:rPr lang="en-US" sz="1800" dirty="0" err="1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var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/home/</a:t>
                      </a:r>
                      <a:r>
                        <a:rPr lang="en-US" sz="1800" dirty="0" err="1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bengroup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/libs/</a:t>
                      </a:r>
                      <a:r>
                        <a:rPr lang="en-US" sz="1800" dirty="0" err="1">
                          <a:solidFill>
                            <a:srgbClr val="002060"/>
                          </a:solidFill>
                          <a:latin typeface="Arial Narrow"/>
                          <a:cs typeface="Arial Narrow"/>
                        </a:rPr>
                        <a:t>characterization_tutorial</a:t>
                      </a:r>
                      <a:endParaRPr lang="en-US" sz="1800" dirty="0">
                        <a:solidFill>
                          <a:srgbClr val="002060"/>
                        </a:solidFill>
                        <a:latin typeface="Arial Narrow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latin typeface="Arial Narrow"/>
                        </a:rPr>
                        <a:t>Sample</a:t>
                      </a:r>
                      <a:r>
                        <a:rPr lang="en-US" sz="1800" baseline="0" dirty="0">
                          <a:solidFill>
                            <a:srgbClr val="002060"/>
                          </a:solidFill>
                          <a:latin typeface="Arial Narrow"/>
                        </a:rPr>
                        <a:t> cell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var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/home/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bengroup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/libs/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characterization_tutorial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/sample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48375" y="4576999"/>
          <a:ext cx="7782674" cy="64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5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6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+mn-cs"/>
                        </a:rPr>
                        <a:t>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/app3/cadence/LIBERATE161/bin/liberate 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char.tcl</a:t>
                      </a: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&gt; char.log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Or just: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tcsh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runfile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48374" y="2076026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Tutorial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48374" y="3981173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How to run?</a:t>
            </a:r>
          </a:p>
        </p:txBody>
      </p:sp>
    </p:spTree>
    <p:extLst>
      <p:ext uri="{BB962C8B-B14F-4D97-AF65-F5344CB8AC3E}">
        <p14:creationId xmlns:p14="http://schemas.microsoft.com/office/powerpoint/2010/main" val="244865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48375" y="97464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Characterization flow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99708" y="940085"/>
            <a:ext cx="2907586" cy="64213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parameters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799708" y="1878458"/>
            <a:ext cx="2907586" cy="64213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templates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813408" y="2837381"/>
            <a:ext cx="2907586" cy="64213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netlists and models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13408" y="3775754"/>
            <a:ext cx="2907586" cy="64213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Characterize library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813408" y="4738956"/>
            <a:ext cx="2907586" cy="64213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libary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6" idx="2"/>
            <a:endCxn id="7" idx="0"/>
          </p:cNvCxnSpPr>
          <p:nvPr/>
        </p:nvCxnSpPr>
        <p:spPr>
          <a:xfrm>
            <a:off x="4253501" y="1582220"/>
            <a:ext cx="0" cy="29623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20966" y="2520593"/>
            <a:ext cx="0" cy="29623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20966" y="3479516"/>
            <a:ext cx="0" cy="29623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08979" y="4417889"/>
            <a:ext cx="0" cy="29623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943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48375" y="180761"/>
            <a:ext cx="8119425" cy="5906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Narrow"/>
                <a:cs typeface="Arial Narrow"/>
              </a:rPr>
              <a:t>Setup </a:t>
            </a:r>
            <a:r>
              <a:rPr lang="en-US" dirty="0" err="1">
                <a:latin typeface="Arial Narrow"/>
                <a:cs typeface="Arial Narrow"/>
              </a:rPr>
              <a:t>Tcl</a:t>
            </a:r>
            <a:r>
              <a:rPr lang="en-US" dirty="0">
                <a:latin typeface="Arial Narrow"/>
                <a:cs typeface="Arial Narrow"/>
              </a:rPr>
              <a:t> Script: </a:t>
            </a:r>
            <a:r>
              <a:rPr lang="en-US" dirty="0" err="1">
                <a:latin typeface="Arial Narrow"/>
                <a:cs typeface="Arial Narrow"/>
              </a:rPr>
              <a:t>char.tcl</a:t>
            </a:r>
            <a:endParaRPr lang="en-US" dirty="0">
              <a:latin typeface="Arial Narrow"/>
              <a:cs typeface="Arial Narrow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16612"/>
              </p:ext>
            </p:extLst>
          </p:nvPr>
        </p:nvGraphicFramePr>
        <p:xfrm>
          <a:off x="948375" y="811520"/>
          <a:ext cx="8005553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0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 different variables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 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lib_name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BUFX2TS_STARVE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Specifies the name of the resultant library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set_operating_condition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-voltage 0.5 -temp 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Defines default process, temperature and voltage to be used for library creation. Automatically identifies VDD as power and 0, GND, and VSS as 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set_vdd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-type primary VDD 0.500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set_vdd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–type primary VSS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Identify name(s) of ground and power nets. Can be used to override defaults set by above.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set_pin_vdd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supply_name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VDD3  BUFX2TS_STARVE VREF 0.200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set_pin_gnd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</a:t>
                      </a:r>
                      <a:r>
                        <a:rPr lang="en-US" sz="180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supply_name</a:t>
                      </a: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VSS BUFX2TS_STARVE VREF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Associate a pin of a cell with a particular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supply domain. Particularly useful on cells that have multiple power and ground.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954888"/>
              </p:ext>
            </p:extLst>
          </p:nvPr>
        </p:nvGraphicFramePr>
        <p:xfrm>
          <a:off x="948375" y="4592548"/>
          <a:ext cx="8005553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0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79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Load template for each cell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baseline="0" dirty="0">
                        <a:solidFill>
                          <a:srgbClr val="002060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source template_ibm130.tcl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Load template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 err="1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define_template</a:t>
                      </a: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-type power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 -index_1 {0.129 0.250 0.499 0.992 }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 -index_2	{0.004 0.016 0.08} \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   power_template_4x3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baseline="0" dirty="0">
                          <a:solidFill>
                            <a:srgbClr val="002060"/>
                          </a:solidFill>
                          <a:latin typeface="Arial Narrow"/>
                          <a:ea typeface="+mn-ea"/>
                          <a:cs typeface="Arial Narrow"/>
                        </a:rPr>
                        <a:t>Defines a template to be used for characterization for delay, power etc.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3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154266</TotalTime>
  <Words>1051</Words>
  <Application>Microsoft Office PowerPoint</Application>
  <PresentationFormat>On-screen Show (4:3)</PresentationFormat>
  <Paragraphs>122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 Narrow</vt:lpstr>
      <vt:lpstr>Calibri</vt:lpstr>
      <vt:lpstr>Castellar</vt:lpstr>
      <vt:lpstr>Informal Roman</vt:lpstr>
      <vt:lpstr>Sakkal Majalla</vt:lpstr>
      <vt:lpstr>Times New Roman</vt:lpstr>
      <vt:lpstr>Wingdings</vt:lpstr>
      <vt:lpstr>Thermal</vt:lpstr>
      <vt:lpstr>Library Characterization</vt:lpstr>
      <vt:lpstr>Motivation for std. cell characterization</vt:lpstr>
      <vt:lpstr>What is a library characterizer </vt:lpstr>
      <vt:lpstr>Library characterization packages</vt:lpstr>
      <vt:lpstr>Timing model formats</vt:lpstr>
      <vt:lpstr>Timing Arcs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UNIVERSITY OF VIRGINIA</cp:lastModifiedBy>
  <cp:revision>1356</cp:revision>
  <cp:lastPrinted>2015-02-17T15:53:22Z</cp:lastPrinted>
  <dcterms:created xsi:type="dcterms:W3CDTF">2011-09-07T13:46:59Z</dcterms:created>
  <dcterms:modified xsi:type="dcterms:W3CDTF">2017-06-07T20:50:13Z</dcterms:modified>
</cp:coreProperties>
</file>